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06" r:id="rId3"/>
    <p:sldId id="30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3" autoAdjust="0"/>
    <p:restoredTop sz="94660"/>
  </p:normalViewPr>
  <p:slideViewPr>
    <p:cSldViewPr snapToGrid="0">
      <p:cViewPr varScale="1">
        <p:scale>
          <a:sx n="40" d="100"/>
          <a:sy n="40" d="100"/>
        </p:scale>
        <p:origin x="44" y="1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Wht Bk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B187D-0123-6D4F-B504-01C9CAB357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85247" y="1358153"/>
            <a:ext cx="8397688" cy="2151810"/>
          </a:xfrm>
        </p:spPr>
        <p:txBody>
          <a:bodyPr anchor="b"/>
          <a:lstStyle>
            <a:lvl1pPr algn="l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942C1A-63E0-EA48-863A-A80E72AE4D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5247" y="3602038"/>
            <a:ext cx="8397688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09481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Logo + Subtitle //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E06AFC26-EF3A-4BD5-BFDA-1556D6F6CD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5132" y="204787"/>
            <a:ext cx="3403046" cy="2512287"/>
          </a:xfrm>
          <a:prstGeom prst="rect">
            <a:avLst/>
          </a:prstGeom>
        </p:spPr>
      </p:pic>
      <p:pic>
        <p:nvPicPr>
          <p:cNvPr id="3" name="Picture 2" descr="A picture containing blur&#10;&#10;Description automatically generated">
            <a:extLst>
              <a:ext uri="{FF2B5EF4-FFF2-40B4-BE49-F238E27FC236}">
                <a16:creationId xmlns:a16="http://schemas.microsoft.com/office/drawing/2014/main" id="{2B219E4F-F4A1-43F8-B7C2-BB14C69DC9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12500" b="1250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671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+ 2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216" y="1483567"/>
            <a:ext cx="5617030" cy="4236097"/>
          </a:xfrm>
        </p:spPr>
        <p:txBody>
          <a:bodyPr>
            <a:normAutofit/>
          </a:bodyPr>
          <a:lstStyle>
            <a:lvl1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90322" indent="-285750">
              <a:lnSpc>
                <a:spcPct val="150000"/>
              </a:lnSpc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12756" y="6324700"/>
            <a:ext cx="892629" cy="457471"/>
          </a:xfrm>
          <a:prstGeom prst="rect">
            <a:avLst/>
          </a:prstGeom>
        </p:spPr>
        <p:txBody>
          <a:bodyPr anchor="ctr"/>
          <a:lstStyle>
            <a:lvl1pPr algn="r">
              <a:defRPr sz="18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6214186" y="1483566"/>
            <a:ext cx="5617030" cy="4236097"/>
          </a:xfrm>
        </p:spPr>
        <p:txBody>
          <a:bodyPr>
            <a:normAutofit/>
          </a:bodyPr>
          <a:lstStyle>
            <a:lvl1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90322" indent="-285750">
              <a:lnSpc>
                <a:spcPct val="150000"/>
              </a:lnSpc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2726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F0074-81F6-9344-BF2F-227777216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4D4E8-75A0-284E-AA2C-E19C9777C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8893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A2BA2-81AA-414C-9D97-52CA2D8B7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040" y="1709738"/>
            <a:ext cx="8360410" cy="2852737"/>
          </a:xfrm>
        </p:spPr>
        <p:txBody>
          <a:bodyPr anchor="b"/>
          <a:lstStyle>
            <a:lvl1pPr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3740C6-D213-9A49-8012-E03CA9E33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87040" y="4589464"/>
            <a:ext cx="8360410" cy="148188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58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23CB4-0F67-8545-9036-93348FF47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5247" y="365125"/>
            <a:ext cx="8397687" cy="9930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96AF1-F169-4243-8817-219B7A9BDA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85246" y="1825625"/>
            <a:ext cx="4081180" cy="42457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1BEBDE-F17A-5C44-9F9B-16FEE0BCBE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01753" y="1825625"/>
            <a:ext cx="4081180" cy="42457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0851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45C23-CDE3-1641-A0AA-E0256EB1F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5247" y="365126"/>
            <a:ext cx="8370141" cy="97958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A094D4-35C4-C24E-A519-236AAB245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85246" y="1690687"/>
            <a:ext cx="4121524" cy="814387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A039B3-44AD-084C-B985-AEFDDA02F6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85245" y="2505075"/>
            <a:ext cx="4121525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D20AA1-F864-5F48-9167-8B04499EED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233863" y="1690687"/>
            <a:ext cx="4121525" cy="814387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C3F3C7-C8F9-8347-BEF4-9254120BAC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233863" y="2505075"/>
            <a:ext cx="412152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132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83EA5-B852-0840-B4EE-27193E846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052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5310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0892B-1A6D-8D4F-A010-85C5D3A18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8040" y="1499347"/>
            <a:ext cx="3436378" cy="1136277"/>
          </a:xfrm>
        </p:spPr>
        <p:txBody>
          <a:bodyPr anchor="b"/>
          <a:lstStyle>
            <a:lvl1pPr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323ED-74B8-854F-B58F-95F39910A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6806" y="1499347"/>
            <a:ext cx="4638581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AA09DC-57DD-B246-96F4-5A768DAC10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998040" y="2635624"/>
            <a:ext cx="3436378" cy="34357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6071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F7459-6729-204B-A2A7-82ECC8825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1317" y="1472452"/>
            <a:ext cx="2871601" cy="1290919"/>
          </a:xfrm>
        </p:spPr>
        <p:txBody>
          <a:bodyPr anchor="b"/>
          <a:lstStyle>
            <a:lvl1pPr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3C796B-FE59-F542-9F31-07CB455823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1472452"/>
            <a:ext cx="5259388" cy="457685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54EA3C-CC24-F741-A85F-294D72F498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991317" y="2763371"/>
            <a:ext cx="2871601" cy="32938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80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FACB065-9F93-994A-ADBA-37083F8BF74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9718E2-9679-8C40-B9DA-4074DCC69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5247" y="365125"/>
            <a:ext cx="8397687" cy="9190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C8C4D8-1312-0342-90A0-C054C14D2A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85247" y="1825625"/>
            <a:ext cx="8397687" cy="42398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6899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4294967295"/>
          </p:nvPr>
        </p:nvSpPr>
        <p:spPr>
          <a:xfrm>
            <a:off x="1" y="1598223"/>
            <a:ext cx="12191999" cy="1651215"/>
          </a:xfrm>
        </p:spPr>
        <p:txBody>
          <a:bodyPr>
            <a:noAutofit/>
          </a:bodyPr>
          <a:lstStyle/>
          <a:p>
            <a:pPr algn="ctr">
              <a:lnSpc>
                <a:spcPct val="75000"/>
              </a:lnSpc>
            </a:pPr>
            <a:r>
              <a:rPr lang="en-US" sz="8000" b="1" dirty="0">
                <a:solidFill>
                  <a:schemeClr val="bg1"/>
                </a:solidFill>
                <a:latin typeface="+mn-lt"/>
              </a:rPr>
              <a:t>The New Age of Mobility</a:t>
            </a:r>
            <a:endParaRPr lang="en-US" sz="6600" dirty="0">
              <a:latin typeface="+mn-lt"/>
            </a:endParaRPr>
          </a:p>
          <a:p>
            <a:pPr algn="ctr">
              <a:lnSpc>
                <a:spcPct val="75000"/>
              </a:lnSpc>
            </a:pPr>
            <a:r>
              <a:rPr lang="en-US" sz="8000" dirty="0">
                <a:solidFill>
                  <a:schemeClr val="bg1"/>
                </a:solidFill>
                <a:latin typeface="+mn-lt"/>
              </a:rPr>
              <a:t>October 4-8, 2020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ED9A7AFE-C96F-468F-B4EA-75C10564C9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3978212"/>
            <a:ext cx="3748087" cy="2767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409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F545D84E-7521-4492-8469-D8E1F8B9CDFA}"/>
              </a:ext>
            </a:extLst>
          </p:cNvPr>
          <p:cNvSpPr txBox="1">
            <a:spLocks/>
          </p:cNvSpPr>
          <p:nvPr/>
        </p:nvSpPr>
        <p:spPr>
          <a:xfrm>
            <a:off x="346699" y="985519"/>
            <a:ext cx="10591176" cy="520192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85750" indent="-285750" algn="l" defTabSz="914400" rtl="0" eaLnBrk="1" latinLnBrk="0" hangingPunct="1">
              <a:lnSpc>
                <a:spcPct val="150000"/>
              </a:lnSpc>
              <a:spcBef>
                <a:spcPts val="13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90322" indent="-285750" algn="l" defTabSz="914400" rtl="0" eaLnBrk="1" latinLnBrk="0" hangingPunct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285750" indent="-285750" algn="l" defTabSz="914400" rtl="0" eaLnBrk="1" latinLnBrk="0" hangingPunct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i="1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285750" indent="-285750" algn="l" defTabSz="914400" rtl="0" eaLnBrk="1" latinLnBrk="0" hangingPunct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85750" indent="-285750" algn="l" defTabSz="914400" rtl="0" eaLnBrk="1" latinLnBrk="0" hangingPunct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endParaRPr lang="en-US" sz="900" dirty="0">
              <a:solidFill>
                <a:srgbClr val="00339A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300" dirty="0">
                <a:solidFill>
                  <a:srgbClr val="00339A"/>
                </a:solidFill>
                <a:latin typeface="+mj-lt"/>
                <a:cs typeface="Arial"/>
              </a:rPr>
              <a:t>The Pathways to Seamless Mobility Pavilion will be a featured area at the ITS World Congress 2020 in Los Angeles, California. The pavilion will showcase how select global cities are leading the way on the integration of innovative MOD/</a:t>
            </a:r>
            <a:r>
              <a:rPr lang="en-US" sz="2300" dirty="0" err="1">
                <a:solidFill>
                  <a:srgbClr val="00339A"/>
                </a:solidFill>
                <a:latin typeface="+mj-lt"/>
                <a:cs typeface="Arial"/>
              </a:rPr>
              <a:t>MaaS</a:t>
            </a:r>
            <a:r>
              <a:rPr lang="en-US" sz="2300" dirty="0">
                <a:solidFill>
                  <a:srgbClr val="00339A"/>
                </a:solidFill>
                <a:latin typeface="+mj-lt"/>
                <a:cs typeface="Arial"/>
              </a:rPr>
              <a:t> solutions; improving equity, access, and ease of travel for citizens worldwide.</a:t>
            </a:r>
          </a:p>
          <a:p>
            <a:pPr marL="0" indent="0">
              <a:buNone/>
            </a:pPr>
            <a:r>
              <a:rPr lang="en-US" sz="2300" b="1" dirty="0">
                <a:solidFill>
                  <a:srgbClr val="00339A"/>
                </a:solidFill>
                <a:latin typeface="+mj-lt"/>
                <a:cs typeface="Arial"/>
              </a:rPr>
              <a:t>Proposed Featured Cities:</a:t>
            </a:r>
          </a:p>
          <a:p>
            <a:pPr>
              <a:lnSpc>
                <a:spcPct val="100000"/>
              </a:lnSpc>
            </a:pPr>
            <a:r>
              <a:rPr lang="en-US" sz="2300" dirty="0">
                <a:solidFill>
                  <a:srgbClr val="00339A"/>
                </a:solidFill>
                <a:latin typeface="+mj-lt"/>
                <a:cs typeface="Arial"/>
              </a:rPr>
              <a:t>Los Angeles, California</a:t>
            </a:r>
          </a:p>
          <a:p>
            <a:pPr>
              <a:lnSpc>
                <a:spcPct val="100000"/>
              </a:lnSpc>
            </a:pPr>
            <a:r>
              <a:rPr lang="en-US" sz="2300" dirty="0">
                <a:solidFill>
                  <a:srgbClr val="00339A"/>
                </a:solidFill>
                <a:latin typeface="+mj-lt"/>
                <a:cs typeface="Arial"/>
              </a:rPr>
              <a:t>Hamburg, Germany</a:t>
            </a:r>
          </a:p>
          <a:p>
            <a:pPr>
              <a:lnSpc>
                <a:spcPct val="100000"/>
              </a:lnSpc>
            </a:pPr>
            <a:r>
              <a:rPr lang="en-US" sz="2300" dirty="0">
                <a:solidFill>
                  <a:srgbClr val="00339A"/>
                </a:solidFill>
                <a:latin typeface="+mj-lt"/>
                <a:cs typeface="Arial"/>
              </a:rPr>
              <a:t>Suzhou, China</a:t>
            </a:r>
          </a:p>
          <a:p>
            <a:pPr>
              <a:lnSpc>
                <a:spcPct val="100000"/>
              </a:lnSpc>
            </a:pPr>
            <a:r>
              <a:rPr lang="en-US" sz="2300" dirty="0">
                <a:solidFill>
                  <a:srgbClr val="00339A"/>
                </a:solidFill>
                <a:latin typeface="+mj-lt"/>
                <a:cs typeface="Arial"/>
              </a:rPr>
              <a:t>Las Vegas, Nevada</a:t>
            </a:r>
          </a:p>
          <a:p>
            <a:endParaRPr lang="en-US" sz="2400" dirty="0">
              <a:solidFill>
                <a:srgbClr val="00339A"/>
              </a:solidFill>
              <a:latin typeface="+mj-lt"/>
            </a:endParaRPr>
          </a:p>
          <a:p>
            <a:endParaRPr lang="en-US" sz="3200" dirty="0">
              <a:solidFill>
                <a:srgbClr val="00339A"/>
              </a:solidFill>
              <a:latin typeface="+mj-lt"/>
            </a:endParaRPr>
          </a:p>
        </p:txBody>
      </p:sp>
      <p:sp>
        <p:nvSpPr>
          <p:cNvPr id="5" name="Title 8">
            <a:extLst>
              <a:ext uri="{FF2B5EF4-FFF2-40B4-BE49-F238E27FC236}">
                <a16:creationId xmlns:a16="http://schemas.microsoft.com/office/drawing/2014/main" id="{FE1E1E7F-2540-414A-8D99-D4BBB1E41013}"/>
              </a:ext>
            </a:extLst>
          </p:cNvPr>
          <p:cNvSpPr txBox="1">
            <a:spLocks/>
          </p:cNvSpPr>
          <p:nvPr/>
        </p:nvSpPr>
        <p:spPr>
          <a:xfrm>
            <a:off x="238749" y="416210"/>
            <a:ext cx="11686551" cy="8117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b="0" kern="1200" spc="-120" baseline="0">
                <a:solidFill>
                  <a:srgbClr val="003057"/>
                </a:solidFill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339A"/>
                </a:solidFill>
                <a:latin typeface="Tw Cent body"/>
              </a:rPr>
              <a:t>Pathways to Seamless Mobility Pavilion</a:t>
            </a:r>
            <a:endParaRPr lang="en-US" dirty="0">
              <a:solidFill>
                <a:srgbClr val="00339A"/>
              </a:solidFill>
              <a:latin typeface="+mj-lt"/>
            </a:endParaRPr>
          </a:p>
        </p:txBody>
      </p:sp>
      <p:pic>
        <p:nvPicPr>
          <p:cNvPr id="6" name="Picture 5" descr="A picture containing blur&#10;&#10;Description automatically generated">
            <a:extLst>
              <a:ext uri="{FF2B5EF4-FFF2-40B4-BE49-F238E27FC236}">
                <a16:creationId xmlns:a16="http://schemas.microsoft.com/office/drawing/2014/main" id="{25B2E525-C4B6-46B7-B179-9767D1C5DB4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4594"/>
          <a:stretch/>
        </p:blipFill>
        <p:spPr>
          <a:xfrm>
            <a:off x="-1" y="6363647"/>
            <a:ext cx="12192001" cy="494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787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DD1DF-C62C-4C7C-A64A-80F448CCF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Innovation Competition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779B8-01F4-4A7A-A483-30F7FC3DF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9819" y="1825625"/>
            <a:ext cx="10413116" cy="4239895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Globally focused Start-up competition under the theme: Safer. Greener. Smarter</a:t>
            </a:r>
            <a:br>
              <a:rPr lang="en-US" dirty="0"/>
            </a:br>
            <a:endParaRPr lang="en-US" dirty="0"/>
          </a:p>
          <a:p>
            <a:r>
              <a:rPr lang="en-US" dirty="0"/>
              <a:t>Partnerships with Prospect Silicon Valley, Los Angeles Clean Incubator (LACI), ERTICO, and ITS Asia-Pacific</a:t>
            </a:r>
            <a:br>
              <a:rPr lang="en-US" dirty="0"/>
            </a:br>
            <a:endParaRPr lang="en-US" dirty="0"/>
          </a:p>
          <a:p>
            <a:r>
              <a:rPr lang="en-US" dirty="0"/>
              <a:t>Regional semi-finals in America, Europe and Asia-Pacific producing two winners each. Six finalists compete and showcase at the ITS World Congress in Los Angeles</a:t>
            </a:r>
            <a:br>
              <a:rPr lang="en-US" dirty="0"/>
            </a:br>
            <a:endParaRPr lang="en-US" dirty="0"/>
          </a:p>
          <a:p>
            <a:r>
              <a:rPr lang="en-US" dirty="0"/>
              <a:t>Two winners selected at the World Congress: one U.S. winner and one global winner</a:t>
            </a:r>
            <a:br>
              <a:rPr lang="en-US" dirty="0"/>
            </a:br>
            <a:endParaRPr lang="en-US" dirty="0"/>
          </a:p>
          <a:p>
            <a:r>
              <a:rPr lang="en-US" dirty="0"/>
              <a:t>Each region will offer a final benefit package for the winner along with the overall grand cash prize for the winners</a:t>
            </a:r>
            <a:br>
              <a:rPr lang="en-US" dirty="0"/>
            </a:br>
            <a:endParaRPr lang="en-US" dirty="0"/>
          </a:p>
          <a:p>
            <a:r>
              <a:rPr lang="en-US" dirty="0"/>
              <a:t>Competition to be announced in November 2019, following the ITS World Congress 2019 in Singapore</a:t>
            </a:r>
          </a:p>
        </p:txBody>
      </p:sp>
    </p:spTree>
    <p:extLst>
      <p:ext uri="{BB962C8B-B14F-4D97-AF65-F5344CB8AC3E}">
        <p14:creationId xmlns:p14="http://schemas.microsoft.com/office/powerpoint/2010/main" val="3376886326"/>
      </p:ext>
    </p:extLst>
  </p:cSld>
  <p:clrMapOvr>
    <a:masterClrMapping/>
  </p:clrMapOvr>
</p:sld>
</file>

<file path=ppt/theme/theme1.xml><?xml version="1.0" encoding="utf-8"?>
<a:theme xmlns:a="http://schemas.openxmlformats.org/drawingml/2006/main" name="ITSWC20-Wht Bkgnd Title at Top">
  <a:themeElements>
    <a:clrScheme name="ITSWC20">
      <a:dk1>
        <a:srgbClr val="05326A"/>
      </a:dk1>
      <a:lt1>
        <a:srgbClr val="FFFFFF"/>
      </a:lt1>
      <a:dk2>
        <a:srgbClr val="D9EDFF"/>
      </a:dk2>
      <a:lt2>
        <a:srgbClr val="E7E6E6"/>
      </a:lt2>
      <a:accent1>
        <a:srgbClr val="05326A"/>
      </a:accent1>
      <a:accent2>
        <a:srgbClr val="7CB2FF"/>
      </a:accent2>
      <a:accent3>
        <a:srgbClr val="687CA7"/>
      </a:accent3>
      <a:accent4>
        <a:srgbClr val="DB8333"/>
      </a:accent4>
      <a:accent5>
        <a:srgbClr val="CB5398"/>
      </a:accent5>
      <a:accent6>
        <a:srgbClr val="662B74"/>
      </a:accent6>
      <a:hlink>
        <a:srgbClr val="0563C1"/>
      </a:hlink>
      <a:folHlink>
        <a:srgbClr val="687CA7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106</Words>
  <Application>Microsoft Office PowerPoint</Application>
  <PresentationFormat>ワイド画面</PresentationFormat>
  <Paragraphs>17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Tw Cent body</vt:lpstr>
      <vt:lpstr>Arial</vt:lpstr>
      <vt:lpstr>Calibri</vt:lpstr>
      <vt:lpstr>Calibri Light</vt:lpstr>
      <vt:lpstr>ITSWC20-Wht Bkgnd Title at Top</vt:lpstr>
      <vt:lpstr>PowerPoint プレゼンテーション</vt:lpstr>
      <vt:lpstr>PowerPoint プレゼンテーション</vt:lpstr>
      <vt:lpstr>Global Innovation Competition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Innovation Competition</dc:title>
  <dc:creator>Rachel Rettberg</dc:creator>
  <cp:lastModifiedBy>pc129</cp:lastModifiedBy>
  <cp:revision>5</cp:revision>
  <dcterms:created xsi:type="dcterms:W3CDTF">2019-10-17T21:24:20Z</dcterms:created>
  <dcterms:modified xsi:type="dcterms:W3CDTF">2019-10-19T10:05:34Z</dcterms:modified>
</cp:coreProperties>
</file>